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42E1ED-65BA-4D42-AF89-140A3BBB1EE2}">
  <a:tblStyle styleId="{F942E1ED-65BA-4D42-AF89-140A3BBB1E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246d6c83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246d6c83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246d6c83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246d6c83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272cc2b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2272cc2b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2272cc2b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2272cc2b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246d6c83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246d6c8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246d6c83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246d6c83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246d6c83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246d6c83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246d6c83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246d6c83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hyperlink" Target="https://en.wikipedia.org/wiki/Electricity_generation" TargetMode="External"/><Relationship Id="rId20" Type="http://schemas.openxmlformats.org/officeDocument/2006/relationships/hyperlink" Target="https://en.wikipedia.org/wiki/Ukraine#cite_note-263" TargetMode="External"/><Relationship Id="rId42" Type="http://schemas.openxmlformats.org/officeDocument/2006/relationships/hyperlink" Target="https://en.wikipedia.org/wiki/Nuclear_power_plant" TargetMode="External"/><Relationship Id="rId41" Type="http://schemas.openxmlformats.org/officeDocument/2006/relationships/hyperlink" Target="https://en.wikipedia.org/wiki/Ukraine#cite_note-:0-173" TargetMode="External"/><Relationship Id="rId22" Type="http://schemas.openxmlformats.org/officeDocument/2006/relationships/hyperlink" Target="https://en.wikipedia.org/wiki/Rail_usage_statistics_by_country" TargetMode="External"/><Relationship Id="rId44" Type="http://schemas.openxmlformats.org/officeDocument/2006/relationships/hyperlink" Target="https://en.wikipedia.org/wiki/Fossil_fuel_subsidies" TargetMode="External"/><Relationship Id="rId21" Type="http://schemas.openxmlformats.org/officeDocument/2006/relationships/hyperlink" Target="https://en.wikipedia.org/wiki/Rail_freight_transport" TargetMode="External"/><Relationship Id="rId43" Type="http://schemas.openxmlformats.org/officeDocument/2006/relationships/hyperlink" Target="https://en.wikipedia.org/wiki/Zaporizhzhia_Nuclear_Power_Plant" TargetMode="External"/><Relationship Id="rId24" Type="http://schemas.openxmlformats.org/officeDocument/2006/relationships/hyperlink" Target="https://en.wikipedia.org/wiki/Ukraine_International_Airlines" TargetMode="External"/><Relationship Id="rId46" Type="http://schemas.openxmlformats.org/officeDocument/2006/relationships/hyperlink" Target="https://en.wikipedia.org/wiki/Ukraine#cite_note-271" TargetMode="External"/><Relationship Id="rId23" Type="http://schemas.openxmlformats.org/officeDocument/2006/relationships/hyperlink" Target="https://en.wikipedia.org/wiki/Ukraine#cite_note-264" TargetMode="External"/><Relationship Id="rId45" Type="http://schemas.openxmlformats.org/officeDocument/2006/relationships/hyperlink" Target="https://en.wikipedia.org/wiki/Ukraine#cite_note-270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Ukraine#cite_note-auto4-244" TargetMode="External"/><Relationship Id="rId4" Type="http://schemas.openxmlformats.org/officeDocument/2006/relationships/hyperlink" Target="https://en.wikipedia.org/wiki/Port_of_Odesa" TargetMode="External"/><Relationship Id="rId9" Type="http://schemas.openxmlformats.org/officeDocument/2006/relationships/hyperlink" Target="https://en.wikipedia.org/wiki/Ukraine#cite_note-261" TargetMode="External"/><Relationship Id="rId26" Type="http://schemas.openxmlformats.org/officeDocument/2006/relationships/hyperlink" Target="https://en.wikipedia.org/wiki/Airline" TargetMode="External"/><Relationship Id="rId48" Type="http://schemas.openxmlformats.org/officeDocument/2006/relationships/image" Target="../media/image3.png"/><Relationship Id="rId25" Type="http://schemas.openxmlformats.org/officeDocument/2006/relationships/hyperlink" Target="https://en.wikipedia.org/wiki/Flag_carrier" TargetMode="External"/><Relationship Id="rId47" Type="http://schemas.openxmlformats.org/officeDocument/2006/relationships/image" Target="../media/image4.png"/><Relationship Id="rId28" Type="http://schemas.openxmlformats.org/officeDocument/2006/relationships/hyperlink" Target="https://en.wikipedia.org/wiki/Kyiv" TargetMode="External"/><Relationship Id="rId27" Type="http://schemas.openxmlformats.org/officeDocument/2006/relationships/hyperlink" Target="https://en.wikipedia.org/wiki/Ukraine#cite_note-265" TargetMode="External"/><Relationship Id="rId5" Type="http://schemas.openxmlformats.org/officeDocument/2006/relationships/hyperlink" Target="https://en.wikipedia.org/wiki/Istanbul" TargetMode="External"/><Relationship Id="rId6" Type="http://schemas.openxmlformats.org/officeDocument/2006/relationships/hyperlink" Target="https://en.wikipedia.org/wiki/Varna,_Bulgaria" TargetMode="External"/><Relationship Id="rId29" Type="http://schemas.openxmlformats.org/officeDocument/2006/relationships/hyperlink" Target="https://en.wikipedia.org/wiki/Ukraine#cite_note-266" TargetMode="External"/><Relationship Id="rId7" Type="http://schemas.openxmlformats.org/officeDocument/2006/relationships/hyperlink" Target="https://en.wikipedia.org/wiki/Haifa" TargetMode="External"/><Relationship Id="rId8" Type="http://schemas.openxmlformats.org/officeDocument/2006/relationships/hyperlink" Target="https://en.wikipedia.org/wiki/UkrFerry" TargetMode="External"/><Relationship Id="rId31" Type="http://schemas.openxmlformats.org/officeDocument/2006/relationships/hyperlink" Target="https://en.wikipedia.org/wiki/Ukraine#cite_note-auto1-225" TargetMode="External"/><Relationship Id="rId30" Type="http://schemas.openxmlformats.org/officeDocument/2006/relationships/hyperlink" Target="https://en.wikipedia.org/wiki/Boryspil_International_Airport" TargetMode="External"/><Relationship Id="rId11" Type="http://schemas.openxmlformats.org/officeDocument/2006/relationships/hyperlink" Target="https://en.wikipedia.org/wiki/Danube" TargetMode="External"/><Relationship Id="rId33" Type="http://schemas.openxmlformats.org/officeDocument/2006/relationships/hyperlink" Target="https://en.wikipedia.org/wiki/Natural_gas_in_Ukraine" TargetMode="External"/><Relationship Id="rId10" Type="http://schemas.openxmlformats.org/officeDocument/2006/relationships/hyperlink" Target="https://en.wikipedia.org/wiki/Navigability" TargetMode="External"/><Relationship Id="rId32" Type="http://schemas.openxmlformats.org/officeDocument/2006/relationships/hyperlink" Target="https://en.wikipedia.org/wiki/Ukraine#cite_note-267" TargetMode="External"/><Relationship Id="rId13" Type="http://schemas.openxmlformats.org/officeDocument/2006/relationships/hyperlink" Target="https://en.wikipedia.org/wiki/Pripyat_River" TargetMode="External"/><Relationship Id="rId35" Type="http://schemas.openxmlformats.org/officeDocument/2006/relationships/hyperlink" Target="https://en.wikipedia.org/wiki/Nuclear_power_in_Ukraine" TargetMode="External"/><Relationship Id="rId12" Type="http://schemas.openxmlformats.org/officeDocument/2006/relationships/hyperlink" Target="https://en.wikipedia.org/wiki/Dnieper" TargetMode="External"/><Relationship Id="rId34" Type="http://schemas.openxmlformats.org/officeDocument/2006/relationships/hyperlink" Target="https://en.wikipedia.org/wiki/Coal_in_Ukraine" TargetMode="External"/><Relationship Id="rId15" Type="http://schemas.openxmlformats.org/officeDocument/2006/relationships/hyperlink" Target="https://en.wikipedia.org/wiki/Rail_transport_in_Ukraine" TargetMode="External"/><Relationship Id="rId37" Type="http://schemas.openxmlformats.org/officeDocument/2006/relationships/hyperlink" Target="https://en.wikipedia.org/wiki/Ukraine#cite_note-268" TargetMode="External"/><Relationship Id="rId14" Type="http://schemas.openxmlformats.org/officeDocument/2006/relationships/hyperlink" Target="https://en.wikipedia.org/wiki/Ukraine#cite_note-262" TargetMode="External"/><Relationship Id="rId36" Type="http://schemas.openxmlformats.org/officeDocument/2006/relationships/hyperlink" Target="https://en.wikipedia.org/wiki/Ukraine#cite_note-:0-173" TargetMode="External"/><Relationship Id="rId17" Type="http://schemas.openxmlformats.org/officeDocument/2006/relationships/hyperlink" Target="https://en.wikipedia.org/wiki/Wikipedia:Citation_needed" TargetMode="External"/><Relationship Id="rId39" Type="http://schemas.openxmlformats.org/officeDocument/2006/relationships/hyperlink" Target="https://en.wikipedia.org/wiki/Ukraine#cite_note-269" TargetMode="External"/><Relationship Id="rId16" Type="http://schemas.openxmlformats.org/officeDocument/2006/relationships/hyperlink" Target="https://en.wikipedia.org/wiki/Manufacturing" TargetMode="External"/><Relationship Id="rId38" Type="http://schemas.openxmlformats.org/officeDocument/2006/relationships/hyperlink" Target="https://en.wikipedia.org/wiki/Energy_policy" TargetMode="External"/><Relationship Id="rId19" Type="http://schemas.openxmlformats.org/officeDocument/2006/relationships/hyperlink" Target="https://en.wikipedia.org/wiki/Donbas" TargetMode="External"/><Relationship Id="rId18" Type="http://schemas.openxmlformats.org/officeDocument/2006/relationships/hyperlink" Target="https://en.wikipedia.org/wiki/Railway_tr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Maturity Model for Production (AIM2prod)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4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Enterprise Architecture AI Tutorial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 June 15, 2023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R. Frank, PhD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Maturity Levels for Production Software Engineering</a:t>
            </a:r>
            <a:endParaRPr/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266025" y="149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{F942E1ED-65BA-4D42-AF89-140A3BBB1EE2}</a:tableStyleId>
              </a:tblPr>
              <a:tblGrid>
                <a:gridCol w="549575"/>
                <a:gridCol w="591700"/>
                <a:gridCol w="707600"/>
                <a:gridCol w="633850"/>
                <a:gridCol w="623300"/>
                <a:gridCol w="781425"/>
                <a:gridCol w="4678850"/>
              </a:tblGrid>
              <a:tr h="538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User experience changes inspired by AI process.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C4587"/>
                    </a:solidFill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Using bake-offs and error analysis to improve user effectiveness.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155CC"/>
                    </a:solidFill>
                  </a:tcPr>
                </a:tc>
                <a:tc hMerge="1"/>
              </a:tr>
              <a:tr h="538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L3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Capturing judgements on real test data </a:t>
                      </a:r>
                      <a:r>
                        <a:rPr i="1" lang="en">
                          <a:solidFill>
                            <a:schemeClr val="lt1"/>
                          </a:solidFill>
                        </a:rPr>
                        <a:t>with w</a:t>
                      </a:r>
                      <a:r>
                        <a:rPr i="1" lang="en">
                          <a:solidFill>
                            <a:schemeClr val="lt1"/>
                          </a:solidFill>
                        </a:rPr>
                        <a:t>ritten guidelines.</a:t>
                      </a:r>
                      <a:endParaRPr i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 hMerge="1"/>
                <a:tc hMerge="1"/>
              </a:tr>
              <a:tr h="538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L2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Recording &amp; studying</a:t>
                      </a:r>
                      <a:r>
                        <a:rPr lang="en"/>
                        <a:t> metrics of usage and user feedback (stories).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  <a:tc hMerge="1"/>
                <a:tc hMerge="1"/>
              </a:tr>
              <a:tr h="538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Identified outputs that impact human effectiveness &amp; that can be judged.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 hMerge="1"/>
                <a:tc hMerge="1"/>
                <a:tc hMerge="1"/>
                <a:tc hMerge="1"/>
              </a:tr>
              <a:tr h="538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r>
                        <a:rPr lang="en"/>
                        <a:t>ocumented APIs, versioned, regression tests, used by other engineers.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13700" cy="13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rgbClr val="0B5394"/>
                </a:solidFill>
              </a:rPr>
              <a:t>Foundational AI Strategies </a:t>
            </a:r>
            <a:endParaRPr sz="382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rgbClr val="0B5394"/>
                </a:solidFill>
              </a:rPr>
              <a:t>for </a:t>
            </a:r>
            <a:r>
              <a:rPr lang="en" sz="3820">
                <a:solidFill>
                  <a:srgbClr val="0B5394"/>
                </a:solidFill>
              </a:rPr>
              <a:t>Software </a:t>
            </a:r>
            <a:r>
              <a:rPr lang="en" sz="3820">
                <a:solidFill>
                  <a:srgbClr val="0B5394"/>
                </a:solidFill>
              </a:rPr>
              <a:t>Engineering</a:t>
            </a:r>
            <a:endParaRPr sz="3820">
              <a:solidFill>
                <a:srgbClr val="0B5394"/>
              </a:solidFill>
            </a:endParaRPr>
          </a:p>
        </p:txBody>
      </p:sp>
      <p:grpSp>
        <p:nvGrpSpPr>
          <p:cNvPr id="67" name="Google Shape;67;p15"/>
          <p:cNvGrpSpPr/>
          <p:nvPr/>
        </p:nvGrpSpPr>
        <p:grpSpPr>
          <a:xfrm>
            <a:off x="1690300" y="2026275"/>
            <a:ext cx="1353000" cy="1662300"/>
            <a:chOff x="970775" y="2371650"/>
            <a:chExt cx="1353000" cy="1662300"/>
          </a:xfrm>
        </p:grpSpPr>
        <p:sp>
          <p:nvSpPr>
            <p:cNvPr id="68" name="Google Shape;68;p15"/>
            <p:cNvSpPr/>
            <p:nvPr/>
          </p:nvSpPr>
          <p:spPr>
            <a:xfrm>
              <a:off x="970775" y="2778450"/>
              <a:ext cx="1353000" cy="12555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162038" y="3163225"/>
              <a:ext cx="970475" cy="501400"/>
            </a:xfrm>
            <a:prstGeom prst="flowChartDecision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970775" y="2371650"/>
              <a:ext cx="135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Detectors</a:t>
              </a: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3895463" y="2022400"/>
            <a:ext cx="1353063" cy="1670025"/>
            <a:chOff x="3524775" y="2371650"/>
            <a:chExt cx="1353063" cy="1670025"/>
          </a:xfrm>
        </p:grpSpPr>
        <p:sp>
          <p:nvSpPr>
            <p:cNvPr id="72" name="Google Shape;72;p15"/>
            <p:cNvSpPr/>
            <p:nvPr/>
          </p:nvSpPr>
          <p:spPr>
            <a:xfrm>
              <a:off x="3524838" y="2786175"/>
              <a:ext cx="1353000" cy="12555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955362" y="3008948"/>
              <a:ext cx="491980" cy="794502"/>
            </a:xfrm>
            <a:prstGeom prst="flowChartExtra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929391" y="3220167"/>
              <a:ext cx="543900" cy="33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3524775" y="2371650"/>
              <a:ext cx="135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Rankers</a:t>
              </a:r>
              <a:endParaRPr/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6100700" y="2034563"/>
            <a:ext cx="1353000" cy="1645700"/>
            <a:chOff x="5981650" y="2371650"/>
            <a:chExt cx="1353000" cy="1645700"/>
          </a:xfrm>
        </p:grpSpPr>
        <p:sp>
          <p:nvSpPr>
            <p:cNvPr id="77" name="Google Shape;77;p15"/>
            <p:cNvSpPr/>
            <p:nvPr/>
          </p:nvSpPr>
          <p:spPr>
            <a:xfrm>
              <a:off x="5981650" y="2761850"/>
              <a:ext cx="1353000" cy="12555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369700" y="3116300"/>
              <a:ext cx="576900" cy="546600"/>
            </a:xfrm>
            <a:prstGeom prst="su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5981650" y="2371650"/>
              <a:ext cx="135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Mergers</a:t>
              </a:r>
              <a:endParaRPr/>
            </a:p>
          </p:txBody>
        </p:sp>
      </p:grpSp>
      <p:sp>
        <p:nvSpPr>
          <p:cNvPr id="80" name="Google Shape;80;p15"/>
          <p:cNvSpPr txBox="1"/>
          <p:nvPr/>
        </p:nvSpPr>
        <p:spPr>
          <a:xfrm>
            <a:off x="2079450" y="4167375"/>
            <a:ext cx="4985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Three Canonical Examples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AI Engineering Strategy Template (best practices)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52475"/>
            <a:ext cx="8520600" cy="3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0005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solidFill>
                  <a:srgbClr val="0B5394"/>
                </a:solidFill>
              </a:rPr>
              <a:t>M</a:t>
            </a:r>
            <a:r>
              <a:rPr b="1" lang="en">
                <a:solidFill>
                  <a:srgbClr val="0B5394"/>
                </a:solidFill>
              </a:rPr>
              <a:t>easure Quality:</a:t>
            </a:r>
            <a:r>
              <a:rPr lang="en"/>
              <a:t> </a:t>
            </a:r>
            <a:r>
              <a:rPr lang="en"/>
              <a:t>Identify </a:t>
            </a:r>
            <a:r>
              <a:rPr b="1" i="1" lang="en"/>
              <a:t>restricted</a:t>
            </a:r>
            <a:r>
              <a:rPr b="1" lang="en"/>
              <a:t> Turing tests</a:t>
            </a:r>
            <a:r>
              <a:rPr lang="en"/>
              <a:t> at </a:t>
            </a:r>
            <a:r>
              <a:rPr lang="en">
                <a:solidFill>
                  <a:srgbClr val="990000"/>
                </a:solidFill>
              </a:rPr>
              <a:t>module boundaries</a:t>
            </a:r>
            <a:r>
              <a:rPr lang="en"/>
              <a:t>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i="1" lang="en"/>
              <a:t>General</a:t>
            </a:r>
            <a:r>
              <a:rPr lang="en"/>
              <a:t> Turing tests:  open-ended conversation → single judgement of is intelligent or not.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i="1" lang="en"/>
              <a:t>Restricted</a:t>
            </a:r>
            <a:r>
              <a:rPr lang="en"/>
              <a:t> Turing tests: </a:t>
            </a:r>
            <a:r>
              <a:rPr b="1" lang="en">
                <a:solidFill>
                  <a:srgbClr val="990000"/>
                </a:solidFill>
              </a:rPr>
              <a:t>simplified story templates</a:t>
            </a:r>
            <a:r>
              <a:rPr lang="en"/>
              <a:t> → repeated judgements that we </a:t>
            </a:r>
            <a:r>
              <a:rPr b="1" lang="en">
                <a:solidFill>
                  <a:srgbClr val="990000"/>
                </a:solidFill>
              </a:rPr>
              <a:t>count</a:t>
            </a:r>
            <a:r>
              <a:rPr lang="en"/>
              <a:t>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Leverage standard metrics, e.g. from NIST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0005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solidFill>
                  <a:srgbClr val="0B5394"/>
                </a:solidFill>
              </a:rPr>
              <a:t>Use Real Data:</a:t>
            </a:r>
            <a:r>
              <a:rPr lang="en"/>
              <a:t> Establish </a:t>
            </a:r>
            <a:r>
              <a:rPr lang="en">
                <a:solidFill>
                  <a:srgbClr val="990000"/>
                </a:solidFill>
              </a:rPr>
              <a:t>baseline</a:t>
            </a:r>
            <a:r>
              <a:rPr lang="en"/>
              <a:t> measurements on operational data.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Use existing operational system or simplest possible rule-based function.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Make a test harness that </a:t>
            </a:r>
            <a:r>
              <a:rPr lang="en">
                <a:solidFill>
                  <a:srgbClr val="990000"/>
                </a:solidFill>
              </a:rPr>
              <a:t>records human judgements</a:t>
            </a:r>
            <a:r>
              <a:rPr lang="en"/>
              <a:t> –– </a:t>
            </a:r>
            <a:r>
              <a:rPr lang="en"/>
              <a:t>usually new code.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Crucial:  document </a:t>
            </a:r>
            <a:r>
              <a:rPr lang="en">
                <a:solidFill>
                  <a:srgbClr val="990000"/>
                </a:solidFill>
              </a:rPr>
              <a:t>guidelines with examples of edge cases</a:t>
            </a:r>
            <a:r>
              <a:rPr lang="en"/>
              <a:t>, so we can train more judges.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0005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solidFill>
                  <a:srgbClr val="0B5394"/>
                </a:solidFill>
              </a:rPr>
              <a:t>Improve Quality:</a:t>
            </a:r>
            <a:r>
              <a:rPr lang="en"/>
              <a:t> Run </a:t>
            </a:r>
            <a:r>
              <a:rPr b="1" lang="en">
                <a:solidFill>
                  <a:srgbClr val="990000"/>
                </a:solidFill>
              </a:rPr>
              <a:t>offline</a:t>
            </a:r>
            <a:r>
              <a:rPr lang="en"/>
              <a:t> contests or “bake offs”: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Periodically upgrade input/output </a:t>
            </a:r>
            <a:r>
              <a:rPr lang="en">
                <a:solidFill>
                  <a:srgbClr val="990000"/>
                </a:solidFill>
              </a:rPr>
              <a:t>APIs of modules,</a:t>
            </a:r>
            <a:r>
              <a:rPr lang="en"/>
              <a:t> so new AI approaches can run on tests.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Crucial:  </a:t>
            </a:r>
            <a:r>
              <a:rPr lang="en">
                <a:solidFill>
                  <a:srgbClr val="990000"/>
                </a:solidFill>
              </a:rPr>
              <a:t>save historical outputs</a:t>
            </a:r>
            <a:r>
              <a:rPr lang="en"/>
              <a:t> of test runs for each iteration of new AI algorithms.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>
                <a:solidFill>
                  <a:srgbClr val="990000"/>
                </a:solidFill>
              </a:rPr>
              <a:t>Error Analysis:</a:t>
            </a:r>
            <a:r>
              <a:rPr lang="en"/>
              <a:t>  periodically study errors in past runs to identify opportunities for paths forward.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Three Standard Templates for AI Engineering</a:t>
            </a:r>
            <a:endParaRPr>
              <a:solidFill>
                <a:srgbClr val="0B5394"/>
              </a:solidFill>
            </a:endParaRPr>
          </a:p>
        </p:txBody>
      </p:sp>
      <p:grpSp>
        <p:nvGrpSpPr>
          <p:cNvPr id="92" name="Google Shape;92;p17"/>
          <p:cNvGrpSpPr/>
          <p:nvPr/>
        </p:nvGrpSpPr>
        <p:grpSpPr>
          <a:xfrm>
            <a:off x="1679275" y="2472800"/>
            <a:ext cx="1353000" cy="1662300"/>
            <a:chOff x="970775" y="2371650"/>
            <a:chExt cx="1353000" cy="1662300"/>
          </a:xfrm>
        </p:grpSpPr>
        <p:sp>
          <p:nvSpPr>
            <p:cNvPr id="93" name="Google Shape;93;p17"/>
            <p:cNvSpPr/>
            <p:nvPr/>
          </p:nvSpPr>
          <p:spPr>
            <a:xfrm>
              <a:off x="970775" y="2778450"/>
              <a:ext cx="1353000" cy="12555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1162038" y="3163225"/>
              <a:ext cx="970475" cy="501400"/>
            </a:xfrm>
            <a:prstGeom prst="flowChartDecision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 txBox="1"/>
            <p:nvPr/>
          </p:nvSpPr>
          <p:spPr>
            <a:xfrm>
              <a:off x="970775" y="2371650"/>
              <a:ext cx="135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Detectors</a:t>
              </a:r>
              <a:endParaRPr/>
            </a:p>
          </p:txBody>
        </p:sp>
      </p:grpSp>
      <p:grpSp>
        <p:nvGrpSpPr>
          <p:cNvPr id="96" name="Google Shape;96;p17"/>
          <p:cNvGrpSpPr/>
          <p:nvPr/>
        </p:nvGrpSpPr>
        <p:grpSpPr>
          <a:xfrm>
            <a:off x="3792025" y="2104463"/>
            <a:ext cx="1353063" cy="1670025"/>
            <a:chOff x="3524775" y="2371650"/>
            <a:chExt cx="1353063" cy="1670025"/>
          </a:xfrm>
        </p:grpSpPr>
        <p:sp>
          <p:nvSpPr>
            <p:cNvPr id="97" name="Google Shape;97;p17"/>
            <p:cNvSpPr/>
            <p:nvPr/>
          </p:nvSpPr>
          <p:spPr>
            <a:xfrm>
              <a:off x="3524838" y="2786175"/>
              <a:ext cx="1353000" cy="12555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3955362" y="3008948"/>
              <a:ext cx="491980" cy="794502"/>
            </a:xfrm>
            <a:prstGeom prst="flowChartExtra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3929391" y="3220167"/>
              <a:ext cx="543900" cy="33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3524775" y="2371650"/>
              <a:ext cx="135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Rankers</a:t>
              </a:r>
              <a:endParaRPr/>
            </a:p>
          </p:txBody>
        </p:sp>
      </p:grpSp>
      <p:grpSp>
        <p:nvGrpSpPr>
          <p:cNvPr id="101" name="Google Shape;101;p17"/>
          <p:cNvGrpSpPr/>
          <p:nvPr/>
        </p:nvGrpSpPr>
        <p:grpSpPr>
          <a:xfrm>
            <a:off x="5780225" y="1253363"/>
            <a:ext cx="1353000" cy="1645700"/>
            <a:chOff x="5981650" y="2371650"/>
            <a:chExt cx="1353000" cy="1645700"/>
          </a:xfrm>
        </p:grpSpPr>
        <p:sp>
          <p:nvSpPr>
            <p:cNvPr id="102" name="Google Shape;102;p17"/>
            <p:cNvSpPr/>
            <p:nvPr/>
          </p:nvSpPr>
          <p:spPr>
            <a:xfrm>
              <a:off x="5981650" y="2761850"/>
              <a:ext cx="1353000" cy="12555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369700" y="3116300"/>
              <a:ext cx="576900" cy="546600"/>
            </a:xfrm>
            <a:prstGeom prst="su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5981650" y="2371650"/>
              <a:ext cx="1353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Mergers</a:t>
              </a:r>
              <a:endParaRPr/>
            </a:p>
          </p:txBody>
        </p:sp>
      </p:grpSp>
      <p:cxnSp>
        <p:nvCxnSpPr>
          <p:cNvPr id="105" name="Google Shape;105;p17"/>
          <p:cNvCxnSpPr/>
          <p:nvPr/>
        </p:nvCxnSpPr>
        <p:spPr>
          <a:xfrm rot="10800000">
            <a:off x="1301275" y="1253375"/>
            <a:ext cx="0" cy="326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1225075" y="4469525"/>
            <a:ext cx="638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7"/>
          <p:cNvSpPr txBox="1"/>
          <p:nvPr/>
        </p:nvSpPr>
        <p:spPr>
          <a:xfrm>
            <a:off x="1374475" y="4126825"/>
            <a:ext cx="200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Simplest Modularity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3608600" y="4431525"/>
            <a:ext cx="1353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990000"/>
                </a:solidFill>
              </a:rPr>
              <a:t>Risk</a:t>
            </a:r>
            <a:endParaRPr b="1" sz="3100">
              <a:solidFill>
                <a:srgbClr val="990000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320400" y="2899075"/>
            <a:ext cx="270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Combinations of rankers. Closer to human-like end-to-end complete system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7213425" y="127500"/>
            <a:ext cx="187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Transparently Honest ChatBot Assistants (hypothetical future)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 rot="-5400000">
            <a:off x="-213333" y="2346825"/>
            <a:ext cx="1877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B5394"/>
                </a:solidFill>
              </a:rPr>
              <a:t>Reward</a:t>
            </a:r>
            <a:endParaRPr b="1" sz="3100">
              <a:solidFill>
                <a:srgbClr val="0B5394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418775" y="808000"/>
            <a:ext cx="6747600" cy="2982125"/>
          </a:xfrm>
          <a:custGeom>
            <a:rect b="b" l="l" r="r" t="t"/>
            <a:pathLst>
              <a:path extrusionOk="0" h="119285" w="269904">
                <a:moveTo>
                  <a:pt x="0" y="119285"/>
                </a:moveTo>
                <a:cubicBezTo>
                  <a:pt x="14658" y="117445"/>
                  <a:pt x="60651" y="112995"/>
                  <a:pt x="87950" y="108247"/>
                </a:cubicBezTo>
                <a:cubicBezTo>
                  <a:pt x="115249" y="103499"/>
                  <a:pt x="139166" y="101481"/>
                  <a:pt x="163794" y="90799"/>
                </a:cubicBezTo>
                <a:cubicBezTo>
                  <a:pt x="188423" y="80117"/>
                  <a:pt x="218036" y="59286"/>
                  <a:pt x="235721" y="44153"/>
                </a:cubicBezTo>
                <a:cubicBezTo>
                  <a:pt x="253406" y="29020"/>
                  <a:pt x="264207" y="7359"/>
                  <a:pt x="269904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Google Shape;113;p17"/>
          <p:cNvSpPr txBox="1"/>
          <p:nvPr/>
        </p:nvSpPr>
        <p:spPr>
          <a:xfrm>
            <a:off x="4171800" y="3790125"/>
            <a:ext cx="210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human-machine user experience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1749925" y="1184400"/>
            <a:ext cx="3211800" cy="6156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strategists for any given project must pick focus areas to apply effort.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Three Standard Templates for AI Engineering</a:t>
            </a:r>
            <a:endParaRPr>
              <a:solidFill>
                <a:srgbClr val="0B5394"/>
              </a:solidFill>
            </a:endParaRPr>
          </a:p>
        </p:txBody>
      </p:sp>
      <p:grpSp>
        <p:nvGrpSpPr>
          <p:cNvPr id="120" name="Google Shape;120;p18"/>
          <p:cNvGrpSpPr/>
          <p:nvPr/>
        </p:nvGrpSpPr>
        <p:grpSpPr>
          <a:xfrm>
            <a:off x="686550" y="991325"/>
            <a:ext cx="1353000" cy="1255500"/>
            <a:chOff x="970775" y="2778450"/>
            <a:chExt cx="1353000" cy="1255500"/>
          </a:xfrm>
        </p:grpSpPr>
        <p:sp>
          <p:nvSpPr>
            <p:cNvPr id="121" name="Google Shape;121;p18"/>
            <p:cNvSpPr/>
            <p:nvPr/>
          </p:nvSpPr>
          <p:spPr>
            <a:xfrm>
              <a:off x="970775" y="2778450"/>
              <a:ext cx="1353000" cy="12555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1162038" y="3163225"/>
              <a:ext cx="970475" cy="501400"/>
            </a:xfrm>
            <a:prstGeom prst="flowChartDecision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8"/>
          <p:cNvGrpSpPr/>
          <p:nvPr/>
        </p:nvGrpSpPr>
        <p:grpSpPr>
          <a:xfrm>
            <a:off x="686550" y="2403913"/>
            <a:ext cx="1353000" cy="1255500"/>
            <a:chOff x="3524838" y="2786175"/>
            <a:chExt cx="1353000" cy="1255500"/>
          </a:xfrm>
        </p:grpSpPr>
        <p:sp>
          <p:nvSpPr>
            <p:cNvPr id="124" name="Google Shape;124;p18"/>
            <p:cNvSpPr/>
            <p:nvPr/>
          </p:nvSpPr>
          <p:spPr>
            <a:xfrm>
              <a:off x="3524838" y="2786175"/>
              <a:ext cx="1353000" cy="12555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3955362" y="3008948"/>
              <a:ext cx="491980" cy="794502"/>
            </a:xfrm>
            <a:prstGeom prst="flowChartExtra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3929391" y="3220167"/>
              <a:ext cx="543900" cy="33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8"/>
          <p:cNvGrpSpPr/>
          <p:nvPr/>
        </p:nvGrpSpPr>
        <p:grpSpPr>
          <a:xfrm>
            <a:off x="686550" y="3811788"/>
            <a:ext cx="1353000" cy="1255500"/>
            <a:chOff x="5981650" y="2761850"/>
            <a:chExt cx="1353000" cy="1255500"/>
          </a:xfrm>
        </p:grpSpPr>
        <p:sp>
          <p:nvSpPr>
            <p:cNvPr id="128" name="Google Shape;128;p18"/>
            <p:cNvSpPr/>
            <p:nvPr/>
          </p:nvSpPr>
          <p:spPr>
            <a:xfrm>
              <a:off x="5981650" y="2761850"/>
              <a:ext cx="1353000" cy="12555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369700" y="3116300"/>
              <a:ext cx="576900" cy="546600"/>
            </a:xfrm>
            <a:prstGeom prst="su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8"/>
          <p:cNvSpPr txBox="1"/>
          <p:nvPr/>
        </p:nvSpPr>
        <p:spPr>
          <a:xfrm>
            <a:off x="2110275" y="927950"/>
            <a:ext cx="6955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Detectors: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Input: </a:t>
            </a:r>
            <a:r>
              <a:rPr i="1" lang="en" sz="1200">
                <a:solidFill>
                  <a:schemeClr val="dk1"/>
                </a:solidFill>
              </a:rPr>
              <a:t>small </a:t>
            </a:r>
            <a:r>
              <a:rPr lang="en" sz="1200">
                <a:solidFill>
                  <a:schemeClr val="dk1"/>
                </a:solidFill>
              </a:rPr>
              <a:t>complex data </a:t>
            </a:r>
            <a:r>
              <a:rPr b="1" lang="en" sz="1200">
                <a:solidFill>
                  <a:srgbClr val="990000"/>
                </a:solidFill>
              </a:rPr>
              <a:t>+ defined type of thing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lang="en" sz="1200"/>
              <a:t>output is trivial yes/no (often plus/minus)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Restricted Turing Test: </a:t>
            </a:r>
            <a:r>
              <a:rPr lang="en" sz="1200"/>
              <a:t> human can read/see/hear input to determine yes/no.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Examples: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Is this a phone number from region X?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Is this a photo of thing X?</a:t>
            </a:r>
            <a:endParaRPr sz="1200"/>
          </a:p>
        </p:txBody>
      </p:sp>
      <p:sp>
        <p:nvSpPr>
          <p:cNvPr id="131" name="Google Shape;131;p18"/>
          <p:cNvSpPr txBox="1"/>
          <p:nvPr/>
        </p:nvSpPr>
        <p:spPr>
          <a:xfrm>
            <a:off x="2110275" y="2287823"/>
            <a:ext cx="6827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Rankers</a:t>
            </a:r>
            <a:r>
              <a:rPr b="1" lang="en">
                <a:solidFill>
                  <a:srgbClr val="0B5394"/>
                </a:solidFill>
              </a:rPr>
              <a:t>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Input: </a:t>
            </a:r>
            <a:r>
              <a:rPr i="1" lang="en" sz="1200"/>
              <a:t>massive</a:t>
            </a:r>
            <a:r>
              <a:rPr lang="en" sz="1200"/>
              <a:t> complex data </a:t>
            </a:r>
            <a:r>
              <a:rPr b="1" lang="en" sz="1200">
                <a:solidFill>
                  <a:srgbClr val="990000"/>
                </a:solidFill>
              </a:rPr>
              <a:t>+ user request</a:t>
            </a:r>
            <a:r>
              <a:rPr lang="en" sz="1200"/>
              <a:t>, output is </a:t>
            </a:r>
            <a:r>
              <a:rPr b="1" lang="en" sz="1200">
                <a:solidFill>
                  <a:srgbClr val="990000"/>
                </a:solidFill>
              </a:rPr>
              <a:t>ordered</a:t>
            </a:r>
            <a:r>
              <a:rPr lang="en" sz="1200"/>
              <a:t> list of responses.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Restricted Turing Test: </a:t>
            </a:r>
            <a:r>
              <a:rPr lang="en" sz="1200"/>
              <a:t> human reviews list, accepting/rejecting answers.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Examples: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What should I read about topic X?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Give me new factoids of type X to add to my report on topic Z.</a:t>
            </a:r>
            <a:endParaRPr sz="1200"/>
          </a:p>
        </p:txBody>
      </p:sp>
      <p:sp>
        <p:nvSpPr>
          <p:cNvPr id="132" name="Google Shape;132;p18"/>
          <p:cNvSpPr txBox="1"/>
          <p:nvPr/>
        </p:nvSpPr>
        <p:spPr>
          <a:xfrm>
            <a:off x="2110275" y="3721150"/>
            <a:ext cx="6955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Mergers</a:t>
            </a:r>
            <a:r>
              <a:rPr b="1" lang="en">
                <a:solidFill>
                  <a:srgbClr val="0B5394"/>
                </a:solidFill>
              </a:rPr>
              <a:t>:</a:t>
            </a:r>
            <a:endParaRPr b="1">
              <a:solidFill>
                <a:srgbClr val="0B5394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Input: </a:t>
            </a:r>
            <a:r>
              <a:rPr i="1" lang="en" sz="1200">
                <a:solidFill>
                  <a:schemeClr val="dk1"/>
                </a:solidFill>
              </a:rPr>
              <a:t>massive </a:t>
            </a:r>
            <a:r>
              <a:rPr lang="en" sz="1200"/>
              <a:t>complex data + user request </a:t>
            </a:r>
            <a:r>
              <a:rPr b="1" lang="en" sz="1200">
                <a:solidFill>
                  <a:srgbClr val="990000"/>
                </a:solidFill>
              </a:rPr>
              <a:t>+ </a:t>
            </a:r>
            <a:r>
              <a:rPr b="1" lang="en" sz="1200">
                <a:solidFill>
                  <a:srgbClr val="990000"/>
                </a:solidFill>
              </a:rPr>
              <a:t>schema of ideal output</a:t>
            </a:r>
            <a:r>
              <a:rPr lang="en" sz="1200"/>
              <a:t> → populated schema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Restricted Turing Test: </a:t>
            </a:r>
            <a:r>
              <a:rPr lang="en" sz="1200"/>
              <a:t> human accepts/rejects data in each field.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Examples: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Route me to points A, B, C efficiently </a:t>
            </a:r>
            <a:r>
              <a:rPr lang="en" sz="1200"/>
              <a:t>given</a:t>
            </a:r>
            <a:r>
              <a:rPr lang="en" sz="1200"/>
              <a:t> current traffic.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Organize my chemistry experiments to find best procedure for synthesizing X.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Metrics for Detectors</a:t>
            </a:r>
            <a:endParaRPr>
              <a:solidFill>
                <a:srgbClr val="0B5394"/>
              </a:solidFill>
            </a:endParaRPr>
          </a:p>
        </p:txBody>
      </p:sp>
      <p:grpSp>
        <p:nvGrpSpPr>
          <p:cNvPr id="138" name="Google Shape;138;p19"/>
          <p:cNvGrpSpPr/>
          <p:nvPr/>
        </p:nvGrpSpPr>
        <p:grpSpPr>
          <a:xfrm>
            <a:off x="686550" y="991325"/>
            <a:ext cx="1353000" cy="1255500"/>
            <a:chOff x="970775" y="2778450"/>
            <a:chExt cx="1353000" cy="1255500"/>
          </a:xfrm>
        </p:grpSpPr>
        <p:sp>
          <p:nvSpPr>
            <p:cNvPr id="139" name="Google Shape;139;p19"/>
            <p:cNvSpPr/>
            <p:nvPr/>
          </p:nvSpPr>
          <p:spPr>
            <a:xfrm>
              <a:off x="970775" y="2778450"/>
              <a:ext cx="1353000" cy="1255500"/>
            </a:xfrm>
            <a:prstGeom prst="rect">
              <a:avLst/>
            </a:prstGeom>
            <a:solidFill>
              <a:srgbClr val="F6B2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1162038" y="3163225"/>
              <a:ext cx="970475" cy="501400"/>
            </a:xfrm>
            <a:prstGeom prst="flowChartDecision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9"/>
          <p:cNvSpPr txBox="1"/>
          <p:nvPr/>
        </p:nvSpPr>
        <p:spPr>
          <a:xfrm>
            <a:off x="2110275" y="927948"/>
            <a:ext cx="6827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Detectors:</a:t>
            </a:r>
            <a:r>
              <a:rPr lang="en" sz="1200"/>
              <a:t> 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Several standard metrics computed from building a “confusion matrix”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Different metrics aim at different goals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Often implemented with a numerical score computed for each input and then a threshold that decides whether an output is positive (above threshold) or negative (below threshold).</a:t>
            </a:r>
            <a:endParaRPr sz="1200"/>
          </a:p>
        </p:txBody>
      </p:sp>
      <p:graphicFrame>
        <p:nvGraphicFramePr>
          <p:cNvPr id="142" name="Google Shape;142;p19"/>
          <p:cNvGraphicFramePr/>
          <p:nvPr/>
        </p:nvGraphicFramePr>
        <p:xfrm>
          <a:off x="171675" y="26830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{F942E1ED-65BA-4D42-AF89-140A3BBB1EE2}</a:tableStyleId>
              </a:tblPr>
              <a:tblGrid>
                <a:gridCol w="814750"/>
                <a:gridCol w="898500"/>
                <a:gridCol w="808800"/>
                <a:gridCol w="808800"/>
                <a:gridCol w="1523375"/>
              </a:tblGrid>
              <a:tr h="476750">
                <a:tc gridSpan="2"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Confusion Matrix </a:t>
                      </a:r>
                      <a:endParaRPr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(example)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Human Judgement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1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True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False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Totals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66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System Output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Positive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9,182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295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9,477</a:t>
                      </a:r>
                      <a:endParaRPr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(above threshold)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6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Negative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6,485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48,279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54,764</a:t>
                      </a:r>
                      <a:endParaRPr sz="13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(below threshold)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19"/>
          <p:cNvSpPr txBox="1"/>
          <p:nvPr/>
        </p:nvSpPr>
        <p:spPr>
          <a:xfrm>
            <a:off x="5086350" y="2371850"/>
            <a:ext cx="3783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Example: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Rate of false positives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3% = 295 / 9477 → Precision = 97%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Rate of missed detections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88% = 48279 / 54764 → Recall = 12%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Aggregate “accuracy” is: 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24% = (</a:t>
            </a:r>
            <a:r>
              <a:rPr lang="en" sz="1200">
                <a:solidFill>
                  <a:schemeClr val="dk1"/>
                </a:solidFill>
              </a:rPr>
              <a:t>9,182 + 6,485) / (9,477 + 54,764)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F1 score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harmonic mean of precision &amp; recall: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2 * prec * recall / (precision + recall)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In this example: 21%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/>
        </p:nvSpPr>
        <p:spPr>
          <a:xfrm>
            <a:off x="5086350" y="2371850"/>
            <a:ext cx="378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149" name="Google Shape;149;p20"/>
          <p:cNvGrpSpPr/>
          <p:nvPr/>
        </p:nvGrpSpPr>
        <p:grpSpPr>
          <a:xfrm>
            <a:off x="686538" y="991313"/>
            <a:ext cx="1353000" cy="1255500"/>
            <a:chOff x="3524838" y="2786175"/>
            <a:chExt cx="1353000" cy="1255500"/>
          </a:xfrm>
        </p:grpSpPr>
        <p:sp>
          <p:nvSpPr>
            <p:cNvPr id="150" name="Google Shape;150;p20"/>
            <p:cNvSpPr/>
            <p:nvPr/>
          </p:nvSpPr>
          <p:spPr>
            <a:xfrm>
              <a:off x="3524838" y="2786175"/>
              <a:ext cx="1353000" cy="1255500"/>
            </a:xfrm>
            <a:prstGeom prst="rect">
              <a:avLst/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3955362" y="3008948"/>
              <a:ext cx="491980" cy="794502"/>
            </a:xfrm>
            <a:prstGeom prst="flowChartExtra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3929391" y="3220167"/>
              <a:ext cx="543900" cy="33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Metrics for Rankers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110275" y="927950"/>
            <a:ext cx="6914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Rankers</a:t>
            </a:r>
            <a:r>
              <a:rPr b="1" lang="en">
                <a:solidFill>
                  <a:srgbClr val="0B5394"/>
                </a:solidFill>
              </a:rPr>
              <a:t>:</a:t>
            </a:r>
            <a:r>
              <a:rPr lang="en" sz="1200"/>
              <a:t> 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Metrics count effort required by user to read down the list and find good result(s)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Nuanced judgment about what counts as a “good” result, e.g. not redundant with earlier hits.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Like a detector with threshold lowered to allow higher recall with lower precision.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Expected Reciprocal Rank (ERR) is a widely used scoring function.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aphicFrame>
        <p:nvGraphicFramePr>
          <p:cNvPr id="155" name="Google Shape;155;p20"/>
          <p:cNvGraphicFramePr/>
          <p:nvPr/>
        </p:nvGraphicFramePr>
        <p:xfrm>
          <a:off x="1175200" y="265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{F942E1ED-65BA-4D42-AF89-140A3BBB1EE2}</a:tableStyleId>
              </a:tblPr>
              <a:tblGrid>
                <a:gridCol w="934875"/>
                <a:gridCol w="934875"/>
                <a:gridCol w="934875"/>
              </a:tblGrid>
              <a:tr h="333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6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R1.1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R1.2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R1.3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R1.4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R1.5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R2.1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R2.2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R2.3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R2.4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R2.5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R3.1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R3.2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R3.3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R3.4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R3.5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149" y="3128650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 b="20416" l="22327" r="20379" t="21531"/>
          <a:stretch/>
        </p:blipFill>
        <p:spPr>
          <a:xfrm>
            <a:off x="1777150" y="3335550"/>
            <a:ext cx="171274" cy="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4">
            <a:alphaModFix/>
          </a:blip>
          <a:srcRect b="20416" l="22327" r="20379" t="21531"/>
          <a:stretch/>
        </p:blipFill>
        <p:spPr>
          <a:xfrm>
            <a:off x="1777150" y="3808400"/>
            <a:ext cx="171274" cy="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149" y="3573113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149" y="4017563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999" y="3573113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999" y="3336688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999" y="3787838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999" y="4002563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 b="20416" l="22327" r="20379" t="21531"/>
          <a:stretch/>
        </p:blipFill>
        <p:spPr>
          <a:xfrm>
            <a:off x="2704000" y="3141375"/>
            <a:ext cx="171274" cy="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74" y="3788988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574" y="4002563"/>
            <a:ext cx="171275" cy="1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20416" l="22327" r="20379" t="21531"/>
          <a:stretch/>
        </p:blipFill>
        <p:spPr>
          <a:xfrm>
            <a:off x="3657575" y="3357250"/>
            <a:ext cx="171274" cy="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 b="20416" l="22327" r="20379" t="21531"/>
          <a:stretch/>
        </p:blipFill>
        <p:spPr>
          <a:xfrm>
            <a:off x="3657575" y="3161925"/>
            <a:ext cx="171274" cy="1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b="20416" l="22327" r="20379" t="21531"/>
          <a:stretch/>
        </p:blipFill>
        <p:spPr>
          <a:xfrm>
            <a:off x="3657575" y="3573125"/>
            <a:ext cx="171274" cy="1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1532375" y="4355800"/>
            <a:ext cx="69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               2                4               ERR = avg( 1 +  ½ + ¼ ) = 7/12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6532325" y="1522875"/>
            <a:ext cx="256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3731600" y="4463800"/>
            <a:ext cx="396000" cy="1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 rot="5400000">
            <a:off x="2500805" y="3701950"/>
            <a:ext cx="124500" cy="2016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1886550" y="4719089"/>
            <a:ext cx="13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</a:t>
            </a:r>
            <a:r>
              <a:rPr lang="en">
                <a:solidFill>
                  <a:schemeClr val="dk1"/>
                </a:solidFill>
              </a:rPr>
              <a:t>irst good hit       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4472175" y="2831638"/>
            <a:ext cx="3783300" cy="831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Ranking metrics tend to be precision focused.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Quantifying recall requires more judgments.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/>
        </p:nvSpPr>
        <p:spPr>
          <a:xfrm>
            <a:off x="5779300" y="2724150"/>
            <a:ext cx="3000000" cy="223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Many roads and bridges were destroyed, and international maritime travel was blocked by the 2022 Russian invasion of Ukraine.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[241]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Before that it was mainly through the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 of Odesa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, from where ferries sailed regularly to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Istanbul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,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Varna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and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Haifa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. </a:t>
            </a:r>
            <a:r>
              <a:rPr lang="en" sz="500">
                <a:solidFill>
                  <a:srgbClr val="202122"/>
                </a:solidFill>
                <a:highlight>
                  <a:srgbClr val="4A86E8"/>
                </a:highlight>
              </a:rPr>
              <a:t>The largest ferry company operating these routes was </a:t>
            </a:r>
            <a:r>
              <a:rPr lang="en" sz="500">
                <a:solidFill>
                  <a:srgbClr val="3366CC"/>
                </a:solidFill>
                <a:highlight>
                  <a:srgbClr val="4A86E8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Ukrferry</a:t>
            </a:r>
            <a:r>
              <a:rPr lang="en" sz="500">
                <a:solidFill>
                  <a:srgbClr val="202122"/>
                </a:solidFill>
                <a:highlight>
                  <a:srgbClr val="4A86E8"/>
                </a:highlight>
              </a:rPr>
              <a:t>.</a:t>
            </a:r>
            <a:r>
              <a:rPr baseline="30000" lang="en" sz="500">
                <a:solidFill>
                  <a:srgbClr val="3366CC"/>
                </a:solidFill>
                <a:highlight>
                  <a:srgbClr val="4A86E8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[258]</a:t>
            </a:r>
            <a:r>
              <a:rPr lang="en" sz="500">
                <a:solidFill>
                  <a:srgbClr val="202122"/>
                </a:solidFill>
                <a:highlight>
                  <a:srgbClr val="4A86E8"/>
                </a:highlight>
              </a:rPr>
              <a:t> 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There are over 1,600 km (1,000 mi) of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navigable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waterways on 7 rivers, mostly on the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Danube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,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Dnieper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and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Pripyat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. All Ukraine's rivers freeze over in winter, limiting navigation.</a:t>
            </a:r>
            <a:r>
              <a:rPr baseline="30000"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[259]</a:t>
            </a:r>
            <a:endParaRPr baseline="30000" sz="500">
              <a:solidFill>
                <a:srgbClr val="3366CC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Ukraine's rail network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connects all major urban areas, port facilities and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industrial centres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with neighbouring countries.</a:t>
            </a:r>
            <a:r>
              <a:rPr baseline="30000" lang="en" sz="500">
                <a:solidFill>
                  <a:srgbClr val="202122"/>
                </a:solidFill>
                <a:highlight>
                  <a:srgbClr val="FFFFFF"/>
                </a:highlight>
              </a:rPr>
              <a:t>[</a:t>
            </a:r>
            <a:r>
              <a:rPr baseline="30000" i="1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citation needed</a:t>
            </a:r>
            <a:r>
              <a:rPr baseline="30000" lang="en" sz="500">
                <a:solidFill>
                  <a:srgbClr val="202122"/>
                </a:solidFill>
                <a:highlight>
                  <a:srgbClr val="FFFFFF"/>
                </a:highlight>
              </a:rPr>
              <a:t>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The heaviest concentration of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railway track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is the </a:t>
            </a:r>
            <a:r>
              <a:rPr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Donbas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region.</a:t>
            </a:r>
            <a:r>
              <a:rPr baseline="30000"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[260]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Although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rail freight transport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fell in the 1990s, Ukraine is still one of the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world's highest rail users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[261]</a:t>
            </a:r>
            <a:endParaRPr baseline="30000" sz="500">
              <a:solidFill>
                <a:srgbClr val="3366C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Ukraine International Airlines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, is the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flag carrier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and the largest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airline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,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[262]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with its head office in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Kyiv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[263]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and its main hub at Kyiv's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Boryspil International Airport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. It operated domestic and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international passenger flights and cargo services to Europe, the Middle East, the United States,</a:t>
            </a:r>
            <a:r>
              <a:rPr baseline="30000"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[222]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Canada,</a:t>
            </a:r>
            <a:r>
              <a:rPr baseline="30000" lang="en" sz="500">
                <a:solidFill>
                  <a:srgbClr val="3366CC"/>
                </a:solidFill>
                <a:highlight>
                  <a:srgbClr val="FF0000"/>
                </a:highlight>
                <a:uFill>
                  <a:noFill/>
                </a:uFill>
                <a:hlinkClick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[264]</a:t>
            </a:r>
            <a:r>
              <a:rPr lang="en" sz="500">
                <a:solidFill>
                  <a:srgbClr val="202122"/>
                </a:solidFill>
                <a:highlight>
                  <a:srgbClr val="FF0000"/>
                </a:highlight>
              </a:rPr>
              <a:t> and Asia.</a:t>
            </a:r>
            <a:endParaRPr sz="500">
              <a:solidFill>
                <a:srgbClr val="202122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Energy in Ukraine is mainly from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gas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and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coal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, followed by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nuclear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then oil.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3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[170]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The coal industry has been disrupted by conflict.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3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[265]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en" sz="500">
                <a:solidFill>
                  <a:srgbClr val="202122"/>
                </a:solidFill>
                <a:highlight>
                  <a:srgbClr val="3366CC"/>
                </a:highlight>
              </a:rPr>
              <a:t>Most gas and oil is imported, but since 2015 </a:t>
            </a:r>
            <a:r>
              <a:rPr lang="en" sz="500">
                <a:solidFill>
                  <a:srgbClr val="3366CC"/>
                </a:solidFill>
                <a:highlight>
                  <a:srgbClr val="3366CC"/>
                </a:highlight>
                <a:uFill>
                  <a:noFill/>
                </a:uFill>
                <a:hlinkClick r:id="rId3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energy policy</a:t>
            </a:r>
            <a:r>
              <a:rPr lang="en" sz="500">
                <a:solidFill>
                  <a:srgbClr val="202122"/>
                </a:solidFill>
                <a:highlight>
                  <a:srgbClr val="3366CC"/>
                </a:highlight>
              </a:rPr>
              <a:t> has prioritised diversifying energy supply.</a:t>
            </a:r>
            <a:r>
              <a:rPr baseline="30000" lang="en" sz="500">
                <a:solidFill>
                  <a:srgbClr val="3366CC"/>
                </a:solidFill>
                <a:highlight>
                  <a:srgbClr val="3366CC"/>
                </a:highlight>
                <a:uFill>
                  <a:noFill/>
                </a:uFill>
                <a:hlinkClick r:id="rId3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[266]</a:t>
            </a:r>
            <a:endParaRPr baseline="30000" sz="500">
              <a:solidFill>
                <a:srgbClr val="3366CC"/>
              </a:solidFill>
              <a:highlight>
                <a:srgbClr val="3366C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About half of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4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electricity generation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is nuclear and a quarter coal.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4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[170]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The largest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4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nuclear power plant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in Europe, the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4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Zaporizhzhia Nuclear Power Plant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, is in Ukraine. </a:t>
            </a:r>
            <a:r>
              <a:rPr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4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Fossil fuel subsidies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were US$2.2 billion in 2019.</a:t>
            </a:r>
            <a:r>
              <a:rPr baseline="30000" lang="en" sz="50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4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[267]</a:t>
            </a:r>
            <a:r>
              <a:rPr lang="en" sz="50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en" sz="500">
                <a:solidFill>
                  <a:srgbClr val="202122"/>
                </a:solidFill>
                <a:highlight>
                  <a:srgbClr val="4A86E8"/>
                </a:highlight>
              </a:rPr>
              <a:t>Until the 2010s all of Ukraine's nuclear fuel came from Russia, but now most does not.</a:t>
            </a:r>
            <a:r>
              <a:rPr baseline="30000" lang="en" sz="500">
                <a:solidFill>
                  <a:srgbClr val="3366CC"/>
                </a:solidFill>
                <a:highlight>
                  <a:srgbClr val="4A86E8"/>
                </a:highlight>
                <a:uFill>
                  <a:noFill/>
                </a:uFill>
                <a:hlinkClick r:id="rId4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[268]</a:t>
            </a:r>
            <a:endParaRPr baseline="30000" sz="500">
              <a:solidFill>
                <a:srgbClr val="3366CC"/>
              </a:solidFill>
              <a:highlight>
                <a:srgbClr val="4A86E8"/>
              </a:highlight>
            </a:endParaRPr>
          </a:p>
        </p:txBody>
      </p:sp>
      <p:grpSp>
        <p:nvGrpSpPr>
          <p:cNvPr id="182" name="Google Shape;182;p21"/>
          <p:cNvGrpSpPr/>
          <p:nvPr/>
        </p:nvGrpSpPr>
        <p:grpSpPr>
          <a:xfrm>
            <a:off x="686550" y="991313"/>
            <a:ext cx="1353000" cy="1255500"/>
            <a:chOff x="5981650" y="2761850"/>
            <a:chExt cx="1353000" cy="1255500"/>
          </a:xfrm>
        </p:grpSpPr>
        <p:sp>
          <p:nvSpPr>
            <p:cNvPr id="183" name="Google Shape;183;p21"/>
            <p:cNvSpPr/>
            <p:nvPr/>
          </p:nvSpPr>
          <p:spPr>
            <a:xfrm>
              <a:off x="5981650" y="2761850"/>
              <a:ext cx="1353000" cy="12555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6369700" y="3116300"/>
              <a:ext cx="576900" cy="546600"/>
            </a:xfrm>
            <a:prstGeom prst="sun">
              <a:avLst>
                <a:gd fmla="val 250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</a:rPr>
              <a:t>Metrics for Mergers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2110275" y="927948"/>
            <a:ext cx="6827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Mergers</a:t>
            </a:r>
            <a:r>
              <a:rPr b="1" lang="en">
                <a:solidFill>
                  <a:srgbClr val="0B5394"/>
                </a:solidFill>
              </a:rPr>
              <a:t>:</a:t>
            </a:r>
            <a:r>
              <a:rPr lang="en" sz="1200"/>
              <a:t> 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Metrics based on comparison of output with a human-assembled work product.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Detector-like: Count human accept/reject elements from merger?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Quantify Recall:  What did the human find without the merger, what did the merger add?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Gap analysis → Rumsfeld's Matrix of Epistemic Uncertainty</a:t>
            </a:r>
            <a:endParaRPr sz="120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1140075" y="2483700"/>
            <a:ext cx="1680598" cy="118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1165164" y="3741443"/>
            <a:ext cx="1630413" cy="11804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87000" y="2927400"/>
            <a:ext cx="10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Merger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 flipH="1">
            <a:off x="16775" y="4087100"/>
            <a:ext cx="114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-521800" y="2527200"/>
            <a:ext cx="295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2" name="Google Shape;192;p21"/>
          <p:cNvGraphicFramePr/>
          <p:nvPr/>
        </p:nvGraphicFramePr>
        <p:xfrm>
          <a:off x="3076975" y="2185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{F942E1ED-65BA-4D42-AF89-140A3BBB1EE2}</a:tableStyleId>
              </a:tblPr>
              <a:tblGrid>
                <a:gridCol w="1030175"/>
                <a:gridCol w="1030175"/>
              </a:tblGrid>
              <a:tr h="4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Known Knowns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Known Unknowns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3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Unknown Knowns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Unknown Unknowns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3" name="Google Shape;193;p21"/>
          <p:cNvSpPr txBox="1"/>
          <p:nvPr/>
        </p:nvSpPr>
        <p:spPr>
          <a:xfrm>
            <a:off x="4572000" y="3399525"/>
            <a:ext cx="10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00"/>
                </a:highlight>
              </a:rPr>
              <a:t>Found only by merger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4572000" y="4131800"/>
            <a:ext cx="107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4A86E8"/>
                </a:highlight>
              </a:rPr>
              <a:t>Found only by human</a:t>
            </a:r>
            <a:endParaRPr>
              <a:highlight>
                <a:srgbClr val="4A86E8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